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30" r:id="rId55"/>
    <p:sldId id="331" r:id="rId56"/>
    <p:sldId id="317" r:id="rId57"/>
    <p:sldId id="322" r:id="rId58"/>
    <p:sldId id="323" r:id="rId59"/>
    <p:sldId id="324" r:id="rId60"/>
    <p:sldId id="325" r:id="rId61"/>
    <p:sldId id="326" r:id="rId62"/>
    <p:sldId id="329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8" r:id="rId72"/>
    <p:sldId id="319" r:id="rId73"/>
    <p:sldId id="320" r:id="rId7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Roboto Mono" panose="020B0604020202020204" charset="0"/>
      <p:regular r:id="rId80"/>
      <p:bold r:id="rId81"/>
      <p:italic r:id="rId82"/>
      <p:boldItalic r:id="rId83"/>
    </p:embeddedFont>
    <p:embeddedFont>
      <p:font typeface="Microsoft YaHei" panose="020B0503020204020204" pitchFamily="34" charset="-122"/>
      <p:regular r:id="rId84"/>
      <p:bold r:id="rId85"/>
    </p:embeddedFont>
    <p:embeddedFont>
      <p:font typeface="DFKai-SB" panose="03000509000000000000" pitchFamily="65" charset="-120"/>
      <p:regular r:id="rId86"/>
    </p:embeddedFont>
    <p:embeddedFont>
      <p:font typeface="Microsoft JhengHei" panose="020B0604030504040204" pitchFamily="34" charset="-120"/>
      <p:regular r:id="rId87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7D9D2-F7ED-4F02-ABC7-D61DE4D22928}">
  <a:tblStyle styleId="{E6A7D9D2-F7ED-4F02-ABC7-D61DE4D229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C1F515A-D054-4345-98A0-78A2EFCB77D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AA47DC-C203-4858-BBA6-A5F94257942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4577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395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63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119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80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599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65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879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937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59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70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30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580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478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411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187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087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58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430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003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382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052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7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776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66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469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57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250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16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73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18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296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913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20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90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01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988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530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385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7538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81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225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754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26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058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60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23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4642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37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982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a0d8ef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aa0d8ef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26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a0d8ef31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a0d8ef31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2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a0d8ef31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a0d8ef31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425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a0d8ef31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aa0d8ef31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26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a0d8ef31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a0d8ef31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55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7083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3" name="Google Shape;583;p6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1743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9643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1087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994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6013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301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434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4808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3492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635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0831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25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93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6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6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i/seller/orders/m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專案名稱: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1868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sz="2800" b="1"/>
              <a:t>商城首頁</a:t>
            </a:r>
            <a:endParaRPr sz="3800" b="1"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74903" y="5727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登入成功後進入”商城首頁”瀏覽或篩選上架商品</a:t>
            </a:r>
            <a:endParaRPr>
              <a:solidFill>
                <a:schemeClr val="dk1"/>
              </a:solidFill>
            </a:endParaRPr>
          </a:p>
          <a:p>
            <a:pPr marL="2857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2"/>
          </p:nvPr>
        </p:nvSpPr>
        <p:spPr>
          <a:xfrm>
            <a:off x="4730420" y="5727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商品詳情頁查看庫存與真實顧客評價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選擇數量，按下[加入購物車]，就可以將商品放入購物車了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080" y="1152475"/>
            <a:ext cx="3583545" cy="27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4" y="1457775"/>
            <a:ext cx="3020592" cy="326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19544" y="16016"/>
            <a:ext cx="18152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管理購物車</a:t>
            </a:r>
            <a:endParaRPr b="1"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119544" y="58871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點選「購物車」進入購物車畫面</a:t>
            </a:r>
            <a:endParaRPr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檢視已經加入的商品清單</a:t>
            </a:r>
            <a:endParaRPr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可以刪除購物車中的商品</a:t>
            </a:r>
            <a:endParaRPr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顯示錢包餘額跟總金額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337" y="1350793"/>
            <a:ext cx="5682297" cy="33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0" y="54086"/>
            <a:ext cx="10400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結帳</a:t>
            </a:r>
            <a:endParaRPr b="1"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195943" y="65282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點選[錢包結帳]按鈕後，會從錢包餘額中扣款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餘額不足或是點選[儲值]，則會跳出儲值視窗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4633617" y="65282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點選[綠界支付]按鈕後，會前往綠界網站進行交易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489" y="1502237"/>
            <a:ext cx="3351764" cy="236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5157" y="1307252"/>
            <a:ext cx="3656820" cy="312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126169" y="173356"/>
            <a:ext cx="151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建立訂單</a:t>
            </a:r>
            <a:endParaRPr b="1"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2146" y="973571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結帳完成後建立訂單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010764" y="902478"/>
            <a:ext cx="505543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資料庫新增交易紀錄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3328" y="1571467"/>
            <a:ext cx="4151137" cy="191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146" y="1701186"/>
            <a:ext cx="3833073" cy="1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73161" y="93842"/>
            <a:ext cx="1649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商品評價</a:t>
            </a:r>
            <a:endParaRPr b="1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383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對已完成的訂單項目撰寫評價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確保是已經交易過的使用者才能評價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7896" y="1305339"/>
            <a:ext cx="3467585" cy="283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151820" y="113721"/>
            <a:ext cx="21598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查詢歷史訂單</a:t>
            </a:r>
            <a:endParaRPr b="1"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311700" y="801293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點選「我的訂單」會列出使用者的歷史訂單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2"/>
          </p:nvPr>
        </p:nvSpPr>
        <p:spPr>
          <a:xfrm>
            <a:off x="4735192" y="801293"/>
            <a:ext cx="419431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點擊訂單旁的「查看詳情」按鈕，可以展開該筆訂單內的所有商品內容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321" y="1708172"/>
            <a:ext cx="3756657" cy="250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193" y="1801425"/>
            <a:ext cx="4194313" cy="293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4640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賣家商店</a:t>
            </a:r>
            <a:endParaRPr b="1"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1262680" y="572700"/>
            <a:ext cx="1604059" cy="5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上架商品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98" y="1259194"/>
            <a:ext cx="3755624" cy="37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3241" y="1259194"/>
            <a:ext cx="2648736" cy="369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5157424" y="572700"/>
            <a:ext cx="3160370" cy="5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點選商品進行修改或下架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01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帳戶管理</a:t>
            </a:r>
            <a:endParaRPr b="1"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710335" cy="22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設定提款銀行帳戶（支援格式驗證）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檢視銷售收入餘額並申請提款 (withdraw)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3856" y="238539"/>
            <a:ext cx="4950156" cy="431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21797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賣家訂單紀錄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1" y="1152475"/>
            <a:ext cx="3639512" cy="14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檢視所有收到的訂單與對應買家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9513" y="645338"/>
            <a:ext cx="4782244" cy="424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436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評價紀錄</a:t>
            </a:r>
            <a:endParaRPr b="1"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437596" y="880806"/>
            <a:ext cx="3200126" cy="5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查看商品收到的評價內容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6262" y="231476"/>
            <a:ext cx="4684642" cy="464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大綱</a:t>
            </a:r>
            <a:endParaRPr b="1"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13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資料庫模型圖</a:t>
            </a:r>
            <a:endParaRPr b="1"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n"/>
              <a:t>資料庫模型圖說明 </a:t>
            </a:r>
            <a:r>
              <a:rPr lang="en" sz="2750"/>
              <a:t>- </a:t>
            </a:r>
            <a:r>
              <a:rPr lang="en" sz="2750">
                <a:highlight>
                  <a:schemeClr val="lt1"/>
                </a:highlight>
              </a:rPr>
              <a:t>使用者 &amp; 認證 (User &amp; Auth)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users: 核心使用者表。role 欄位區分 ‘BUYER’ / ‘SELLER’ / ‘ADMIN’，	admin_code 欄位專門用於管理員登入。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password_reset_tokens: 存放忘記密碼的一次性 Token，設定有效期限，	關聯 user_id。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欄位（關聯自己）用於實現樹	狀分類結構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	order_item_id 以確保只有已購買的買家才能評價。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ct val="124444"/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224" name="Google Shape;224;p37"/>
          <p:cNvSpPr txBox="1">
            <a:spLocks noGrp="1"/>
          </p:cNvSpPr>
          <p:nvPr>
            <p:ph type="body" idx="1"/>
          </p:nvPr>
        </p:nvSpPr>
        <p:spPr>
          <a:xfrm>
            <a:off x="53009" y="1152475"/>
            <a:ext cx="909099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	用於儲存 balance (餘額)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	PAYMENT (支付)  WITHDRAWAL (提款) 等所有變動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152674" y="186608"/>
            <a:ext cx="19610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前端程式</a:t>
            </a:r>
            <a:endParaRPr b="1"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登入功能：驗證用戶輸入的帳號密碼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商品資料展示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加入購物車功能：點擊產品按鈕後，將商品加入購物車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4. 送出訂單功能：計算總金額並送出訂單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5. 買家儲值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6. 買家評論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7. 後台報表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555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API 呼叫流程整理</a:t>
            </a:r>
            <a:endParaRPr/>
          </a:p>
        </p:txBody>
      </p:sp>
      <p:graphicFrame>
        <p:nvGraphicFramePr>
          <p:cNvPr id="236" name="Google Shape;236;p39"/>
          <p:cNvGraphicFramePr/>
          <p:nvPr/>
        </p:nvGraphicFramePr>
        <p:xfrm>
          <a:off x="2749516" y="0"/>
          <a:ext cx="6173025" cy="5048757"/>
        </p:xfrm>
        <a:graphic>
          <a:graphicData uri="http://schemas.openxmlformats.org/drawingml/2006/table">
            <a:tbl>
              <a:tblPr>
                <a:solidFill>
                  <a:srgbClr val="0D1117"/>
                </a:solidFill>
                <a:tableStyleId>{E6A7D9D2-F7ED-4F02-ABC7-D61DE4D22928}</a:tableStyleId>
              </a:tblPr>
              <a:tblGrid>
                <a:gridCol w="1863875"/>
                <a:gridCol w="1937750"/>
                <a:gridCol w="2371400"/>
              </a:tblGrid>
              <a:tr h="22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路徑</a:t>
                      </a:r>
                      <a:endParaRPr sz="1200" b="1" u="none" strike="noStrike" cap="non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控制器</a:t>
                      </a:r>
                      <a:endParaRPr sz="1200" b="1" u="none" strike="noStrike" cap="non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目的</a:t>
                      </a:r>
                      <a:endParaRPr sz="1200" b="1" u="none" strike="noStrike" cap="non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/api/auth/**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AuthController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處理登入、註冊、驗證碼與 Token 發放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/api/public/**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PublicProductController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公開的商品檢索與評價查詢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/api/profile/me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ProfileController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(需登入) 個人資料管理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/api/wallet/**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WalletController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(需登入) 錢包餘額查詢、儲值與提款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/api/cart/**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CartController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(買家) 購物車 CRUD 操作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/api/orders/**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OrderController</a:t>
                      </a:r>
                      <a:endParaRPr sz="11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(買家) 結帳、拆單邏輯與訂單查詢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/api/ratings/**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RatingController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(買家) 新增與更新評價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/api/products/**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ProductController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(賣家)上架/修改/刪除商品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/api/seller/account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BankAccountController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收款帳戶管理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/api/seller/orders/**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SellerOrderController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查詢收到的訂單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/api/seller/ratings/**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SellerRatingController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查詢收到的評價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/api/admin/**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AdminReportController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(管理員) 報表數據與會員管理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/createOrder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ECPayController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建立綠界金流訂單 (轉導至付款頁面)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/notify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NotifyController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</a:rPr>
                        <a:t>接收綠界伺服器付款結果回調 (Webhook)</a:t>
                      </a:r>
                      <a:endParaRPr/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前端畫面區塊程式</a:t>
            </a:r>
            <a:endParaRPr b="1"/>
          </a:p>
        </p:txBody>
      </p:sp>
      <p:graphicFrame>
        <p:nvGraphicFramePr>
          <p:cNvPr id="242" name="Google Shape;242;p40"/>
          <p:cNvGraphicFramePr/>
          <p:nvPr/>
        </p:nvGraphicFramePr>
        <p:xfrm>
          <a:off x="172308" y="564303"/>
          <a:ext cx="8729650" cy="3961895"/>
        </p:xfrm>
        <a:graphic>
          <a:graphicData uri="http://schemas.openxmlformats.org/drawingml/2006/table">
            <a:tbl>
              <a:tblPr>
                <a:noFill/>
                <a:tableStyleId>{7C1F515A-D054-4345-98A0-78A2EFCB77DA}</a:tableStyleId>
              </a:tblPr>
              <a:tblGrid>
                <a:gridCol w="2021675"/>
                <a:gridCol w="6707975"/>
              </a:tblGrid>
              <a:tr h="40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u="none" strike="noStrike" cap="none"/>
                        <a:t>區塊名稱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u="none" strike="noStrike" cap="none"/>
                        <a:t>說明</a:t>
                      </a:r>
                      <a:endParaRPr sz="2800" u="none" strike="noStrike" cap="none"/>
                    </a:p>
                  </a:txBody>
                  <a:tcPr marL="91425" marR="91425" marT="91425" marB="91425"/>
                </a:tc>
              </a:tr>
              <a:tr h="49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認證區塊 (#auth)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使用者選擇角色 (Buyer/Seller/Admin)，輸入帳密登入或填寫資料註冊。呼叫 /api/auth/login 取得 JWT Token，或 /api/auth/register/** 進行註冊 (含 Email 驗證碼)。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9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產品列表 (#products)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顯示所有上架商品，支援關鍵字篩選。載入 /api/public/products 資料，點擊可查看詳情或加入購物車 (POST /api/cart/items)。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9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產品詳情 (#product-detail)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顯示單一商品詳細資訊、庫存量。載入 /api/public/products/{productId}，並拉取該商品的評價列表 /api/public/products/{productId}/ratings。</a:t>
                      </a:r>
                      <a:endParaRPr sz="1100" b="0" u="none" strike="noStrike" cap="none"/>
                    </a:p>
                  </a:txBody>
                  <a:tcPr marL="91450" marR="91450" marT="45725" marB="45725" anchor="ctr"/>
                </a:tc>
              </a:tr>
              <a:tr h="49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購物車 (#cart)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顯示目前購物車內的商品與總金額。可修改數量 (PUT)、刪除商品 (DELETE) 或執行結帳 (POST /api/orders/checkout)。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5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電子錢包 (#wallet)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(位於購物車頁面) 顯示使用者當前餘額。呼叫GET /api/wallet查詢，或執行模擬儲值 /api/wallet/topup。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5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買家訂單 (#buyer-orders)</a:t>
                      </a:r>
                      <a:endParaRPr sz="1100" b="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顯示買家所有的歷史訂單。載入 /api/orders/me，點擊可進入訂單詳情頁查看商品快照。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5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評價輸入 (#rating-form)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strike="noStrike" cap="none"/>
                        <a:t>(位於訂單詳情頁) 針對已完成的訂單項目 (OrderItem) 撰寫評價。呼叫 /api/ratings 送出評分與留言。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前端畫面區塊程式</a:t>
            </a:r>
            <a:endParaRPr b="1"/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229116" y="819420"/>
          <a:ext cx="8729650" cy="2888795"/>
        </p:xfrm>
        <a:graphic>
          <a:graphicData uri="http://schemas.openxmlformats.org/drawingml/2006/table">
            <a:tbl>
              <a:tblPr>
                <a:noFill/>
                <a:tableStyleId>{7C1F515A-D054-4345-98A0-78A2EFCB77DA}</a:tableStyleId>
              </a:tblPr>
              <a:tblGrid>
                <a:gridCol w="2021675"/>
                <a:gridCol w="6707975"/>
              </a:tblGrid>
              <a:tr h="427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區塊名稱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</a:tr>
              <a:tr h="52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賣家儀表板 (#seller-dashboard)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賣家管理商品中心。呼叫 /api/products 取得商品列表，支援新增、修改、下架商品。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333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賣家訂單 (#seller-orders)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顯示賣家收到的訂單列表。載入 /api/seller/orders/me，查看買家資訊與購買項目。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7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賣家財務 (#seller-account)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管理收款銀行帳戶與提款。呼叫 /api/seller/account 設定帳戶，或 /api/wallet/withdraw 申請提款。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  <a:tr h="47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賣家評價檢視(#seller-ratings)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顯示賣家收到針對其商品的評價列表。載入 /api/seller/ratings/me，可查看評分星數、買家留言與對應商品。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47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管理員報表 (#admin-stats)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顯示營運數據儀表板。載入 /api/admin/reports/** 取得銷售額、會員成長等統計數據，並支援匯出 Excel。</a:t>
                      </a:r>
                      <a:endParaRPr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254" name="Google Shape;254;p42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l="3762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7901"/>
              <a:buFont typeface="Arial"/>
              <a:buNone/>
            </a:pPr>
            <a:r>
              <a:rPr lang="en" sz="1800" b="1">
                <a:solidFill>
                  <a:schemeClr val="dk2"/>
                </a:solidFill>
              </a:rPr>
              <a:t>專案介紹</a:t>
            </a:r>
            <a:endParaRPr b="1"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260" name="Google Shape;260;p43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l="4079" t="5855" r="-2398" b="-3931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266" name="Google Shape;266;p44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l="3353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272" name="Google Shape;272;p45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l="3353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n" sz="27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lang="en" b="1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278" name="Google Shape;278;p46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l="2871" t="13658" r="54882" b="11411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購物車結帳流程（handleCheckout）：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功能：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1.確認購物車是否有商品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2.檢查錢包餘額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3.將獲得的購物車內容 POST 請求至後端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邏輯：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用Token的方式取得購物車資料。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取得購物車內容並讀取 totalPrice。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假如錢包餘額不足，顯示錯誤並提示儲值，流程中止。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若餘額足夠，停用結帳與清空按鈕。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呼叫後端 建立訂單。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若成功：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顯示成功訊息，包含訂單張數。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延遲 1 秒更新錢包與購物車資料。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若失敗：顯示錯誤訊息（後端 message 或預設提示）。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不論成功失敗，最後都會重新啟用按鈕。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85" name="Google Shape;285;p47" title="Screenshot from 2025-11-25 14-52-3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1.Token獲取後端購物車內容(cart.js, fetchMyCart())，檢查購物有沒有商品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2.renderCart() 建立顯示畫面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92" name="Google Shape;292;p48" title="Screenshot from 2025-11-25 15-17-3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功能：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1.顯示特定訂單內容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2.呼叫 renderOrderDetails(order) 來繪製顯示畫面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renderProductRatings - 買家評價</a:t>
            </a:r>
            <a:endParaRPr/>
          </a:p>
        </p:txBody>
      </p:sp>
      <p:pic>
        <p:nvPicPr>
          <p:cNvPr id="299" name="Google Shape;299;p49" title="螢幕擷取畫面 2025-11-26 16335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200150"/>
            <a:ext cx="8420425" cy="23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>
            <a:spLocks noGrp="1"/>
          </p:cNvSpPr>
          <p:nvPr>
            <p:ph type="title"/>
          </p:nvPr>
        </p:nvSpPr>
        <p:spPr>
          <a:xfrm>
            <a:off x="1964532" y="0"/>
            <a:ext cx="4736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fetchMyProducts - 賣家商品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75" y="1261423"/>
            <a:ext cx="4907005" cy="335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732" y="1261423"/>
            <a:ext cx="3755461" cy="374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>
            <a:spLocks noGrp="1"/>
          </p:cNvSpPr>
          <p:nvPr>
            <p:ph type="title"/>
          </p:nvPr>
        </p:nvSpPr>
        <p:spPr>
          <a:xfrm>
            <a:off x="1328738" y="23370"/>
            <a:ext cx="6879432" cy="65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fetchMyBankAccount/fetchMyWallet - 賣家帳戶</a:t>
            </a:r>
            <a:br>
              <a:rPr lang="en"/>
            </a:b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" y="1234986"/>
            <a:ext cx="4619625" cy="359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6065" y="873477"/>
            <a:ext cx="4178573" cy="396001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835819" y="873477"/>
            <a:ext cx="25683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功能:顯示賣家帳戶資料跟餘額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fetchMySellerOrders() 獲取我(賣家)的所有訂單</a:t>
            </a:r>
            <a:endParaRPr sz="2500"/>
          </a:p>
        </p:txBody>
      </p:sp>
      <p:pic>
        <p:nvPicPr>
          <p:cNvPr id="320" name="Google Shape;320;p52" title="螢幕擷取畫面 2025-11-26 16263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625" y="1017725"/>
            <a:ext cx="6291903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 txBox="1"/>
          <p:nvPr/>
        </p:nvSpPr>
        <p:spPr>
          <a:xfrm>
            <a:off x="311700" y="1425288"/>
            <a:ext cx="219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獲取我(賣家)訂單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537790" y="0"/>
            <a:ext cx="36904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使用案例</a:t>
            </a:r>
            <a:r>
              <a:rPr lang="en"/>
              <a:t>（Use Case）</a:t>
            </a:r>
            <a:endParaRPr/>
          </a:p>
        </p:txBody>
      </p:sp>
      <p:graphicFrame>
        <p:nvGraphicFramePr>
          <p:cNvPr id="74" name="Google Shape;74;p17"/>
          <p:cNvGraphicFramePr/>
          <p:nvPr/>
        </p:nvGraphicFramePr>
        <p:xfrm>
          <a:off x="285196" y="572700"/>
          <a:ext cx="8617900" cy="4568049"/>
        </p:xfrm>
        <a:graphic>
          <a:graphicData uri="http://schemas.openxmlformats.org/drawingml/2006/table">
            <a:tbl>
              <a:tblPr>
                <a:noFill/>
                <a:tableStyleId>{E6A7D9D2-F7ED-4F02-ABC7-D61DE4D22928}</a:tableStyleId>
              </a:tblPr>
              <a:tblGrid>
                <a:gridCol w="1136925"/>
                <a:gridCol w="2580825"/>
                <a:gridCol w="3410775"/>
                <a:gridCol w="1489375"/>
              </a:tblGrid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項目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使用案例 (Use Case)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包含功能/說明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相關角色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用戶認證 (Authentication)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註冊、登入、發送 Email 驗證碼、重設密碼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Public, Buyer, 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II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商品瀏覽 (Product Browsing)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瀏覽商品列表、查看商品詳情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Public, Buyer, 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III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購物車管理 (Cart Management)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加入購物車、修改/刪除購物車項目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Buyer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IV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訂單結帳 (Order Checkout)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執行結帳流程，自動進行多賣家拆單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Buyer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買家訂單查詢 (Buyer Order Inquiry)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查詢買家自己的訂單列表與詳情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Buyer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評價管理 (Rating Management)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買家： 建立/更新商品評價 。賣家： 查詢商品評價 。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Buyer, 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VII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買家錢包儲值 (Buyer Wallet Top-up)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增加電子錢包餘額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Buyer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VIII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賣家商品管理 (Seller Product Mgt.)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新增商品 (上架)、修改/刪除商品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IX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賣家訂單查詢 (Seller Order Inquiry)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查詢賣家收到的訂單列表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賣家提款管理 (Seller Withdrawal)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設定提款帳戶、申請錢包提款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Seller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XI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後臺管理員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報表數據與會員管理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/>
                        <a:t>Admin</a:t>
                      </a:r>
                      <a:endParaRPr sz="1200" u="none" strike="noStrike" cap="none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title"/>
          </p:nvPr>
        </p:nvSpPr>
        <p:spPr>
          <a:xfrm>
            <a:off x="2348981" y="130700"/>
            <a:ext cx="44460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fetchMyRatings - 賣家評價</a:t>
            </a:r>
            <a:endParaRPr/>
          </a:p>
        </p:txBody>
      </p:sp>
      <p:sp>
        <p:nvSpPr>
          <p:cNvPr id="327" name="Google Shape;327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10144" cy="69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>
                <a:solidFill>
                  <a:schemeClr val="dk1"/>
                </a:solidFill>
              </a:rPr>
              <a:t>功能:顯示所有商品收到的評價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0547" y="1152475"/>
            <a:ext cx="5087690" cy="337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/>
        </p:nvSpPr>
        <p:spPr>
          <a:xfrm>
            <a:off x="1705454" y="176757"/>
            <a:ext cx="5349542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的身分檢查＋儲存資訊＋導頁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04" y="1079174"/>
            <a:ext cx="4050074" cy="30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4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收到後端回傳 JSON，先讀出 data.role 作為實際身分 actualRole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 actualRole 與 URL 的 role 不符，顯示錯誤訊息「帳號身分不符」並終止流程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登入成功時將 token 與 role 存入 localStorage，作為之後呼叫 API 的憑證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當 actualRole 為 ADMIN 時，另外把 adminCode 與 name 存在 localStorage，供 admin-dashboard 使用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 秒後依角色導頁：BUYER → products.html、SELLER → seller-dashboard.html、ADMIN → admin-dashboard.html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419450" y="553673"/>
            <a:ext cx="37497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handleEcpayCheckout() 綠界提交功能(前端)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593" y="1041040"/>
            <a:ext cx="5144218" cy="10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5"/>
          <p:cNvSpPr txBox="1"/>
          <p:nvPr/>
        </p:nvSpPr>
        <p:spPr>
          <a:xfrm>
            <a:off x="587229" y="1266738"/>
            <a:ext cx="23471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 獲取後端購物車內容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3593" y="2211447"/>
            <a:ext cx="4452139" cy="293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973" y="785949"/>
            <a:ext cx="5118529" cy="333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537" y="2898764"/>
            <a:ext cx="3687436" cy="1217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6"/>
          <p:cNvSpPr txBox="1"/>
          <p:nvPr/>
        </p:nvSpPr>
        <p:spPr>
          <a:xfrm>
            <a:off x="394283" y="478172"/>
            <a:ext cx="17947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建立訂單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549" y="1830546"/>
            <a:ext cx="5036434" cy="314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1549" y="751933"/>
            <a:ext cx="3229426" cy="74305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 txBox="1"/>
          <p:nvPr/>
        </p:nvSpPr>
        <p:spPr>
          <a:xfrm>
            <a:off x="394283" y="779051"/>
            <a:ext cx="19471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提交支付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/>
        </p:nvSpPr>
        <p:spPr>
          <a:xfrm>
            <a:off x="3303639" y="1858297"/>
            <a:ext cx="223651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後端架構概述</a:t>
            </a:r>
            <a:endParaRPr/>
          </a:p>
        </p:txBody>
      </p:sp>
      <p:sp>
        <p:nvSpPr>
          <p:cNvPr id="368" name="Google Shape;36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使用 Spring Boot 框架建構 RESTful API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使用 JWT 驗證用戶身份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374" name="Google Shape;374;p60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產生 JWT : (右圖)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generateToken() 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建立或是獲取資訊提供JWT產生字串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&lt;加入額外資訊: role, user id&gt;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產生JWT字串: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createToken() 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有效期: application.properties裡設定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5" name="Google Shape;375;p60" title="Screenshot from 2025-11-25 17-14-4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0" title="Screenshot from 2025-11-25 17-31-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0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驗證JWT : (下圖)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isTokenValid() 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/>
          <p:nvPr/>
        </p:nvSpPr>
        <p:spPr>
          <a:xfrm>
            <a:off x="0" y="94112"/>
            <a:ext cx="31438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Security（權限設定）</a:t>
            </a:r>
            <a:endParaRPr/>
          </a:p>
        </p:txBody>
      </p:sp>
      <p:sp>
        <p:nvSpPr>
          <p:cNvPr id="383" name="Google Shape;383;p61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權限設定  SecurityConfig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42" y="1307077"/>
            <a:ext cx="4783496" cy="288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1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Spring Security 定義 API 授權規則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antMatchers("/api/auth/**").permitAll()：登入／註冊開放使用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antMatchers("/api/admin/**").hasRole("ADMIN")：後台 API 只允許 Admin 存取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JWT 身分驗證過濾器　JwtAuthenticationFilter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SecurityConfig 中透過建構子注入 JwtAuthenticationFilter，當成專門處理 JWT 的過濾器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filterChain() 裡用 addFilterBefore(jwtAuthFilter, UsernamePasswordAuthenticationFilter.class)，讓所有請求先經過 JWT 驗證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過濾器會從 Authorization: Bearer &lt;token&gt; 讀出 JWT，呼叫 JwtService 驗證，成功就建立登入身分放進 SecurityContext，後面 hasRole("ADMIN") 才能正確判斷是否為管理員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32" y="585761"/>
            <a:ext cx="4526003" cy="304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647" y="511000"/>
            <a:ext cx="4082788" cy="332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系統功能說明</a:t>
            </a:r>
            <a:endParaRPr b="1"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Font typeface="Arial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頁面區域：買家/賣家登入、產品列表、訂單、購物車</a:t>
            </a:r>
            <a:endParaRPr sz="6400" b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Arial"/>
              <a:buAutoNum type="arabicPeriod"/>
            </a:pPr>
            <a:r>
              <a:rPr lang="en" sz="6400" b="1">
                <a:solidFill>
                  <a:schemeClr val="dk1"/>
                </a:solidFill>
              </a:rPr>
              <a:t>主要功能 : </a:t>
            </a:r>
            <a:endParaRPr sz="6400" b="1">
              <a:solidFill>
                <a:schemeClr val="dk1"/>
              </a:solidFill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買/賣家帳戶註冊&amp;登入, 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產品顯示, 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商品評價, 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購物車, 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訂單管理,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買家電子錢包儲值, 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賣家收款,</a:t>
            </a:r>
            <a:endParaRPr sz="64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lang="en" sz="6400" b="1">
                <a:solidFill>
                  <a:schemeClr val="dk1"/>
                </a:solidFill>
                <a:highlight>
                  <a:schemeClr val="lt1"/>
                </a:highlight>
              </a:rPr>
              <a:t>	後台管理(報表生成與會員管理)	</a:t>
            </a:r>
            <a:r>
              <a:rPr lang="en" sz="1724" b="1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62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399" name="Google Shape;399;p63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@ResController, @RequestMapping("/api/auth") 定義REST API端點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@Autowired: 注入UserService, JwtUtil, UserDAO, PasswordEncoder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sz="18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411" name="Google Shape;411;p65"/>
          <p:cNvSpPr txBox="1">
            <a:spLocks noGrp="1"/>
          </p:cNvSpPr>
          <p:nvPr>
            <p:ph type="body" idx="1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412" name="Google Shape;412;p65"/>
          <p:cNvGraphicFramePr/>
          <p:nvPr/>
        </p:nvGraphicFramePr>
        <p:xfrm>
          <a:off x="3218975" y="154513"/>
          <a:ext cx="5833725" cy="4834475"/>
        </p:xfrm>
        <a:graphic>
          <a:graphicData uri="http://schemas.openxmlformats.org/drawingml/2006/table">
            <a:tbl>
              <a:tblPr>
                <a:noFill/>
                <a:tableStyleId>{77AA47DC-C203-4858-BBA6-A5F942579429}</a:tableStyleId>
              </a:tblPr>
              <a:tblGrid>
                <a:gridCol w="1944575"/>
                <a:gridCol w="1944575"/>
                <a:gridCol w="1944575"/>
              </a:tblGrid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欄位名稱（Database）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說明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備註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 u="none" strike="noStrike" cap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商品主鍵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PK(Primary Key)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 u="none" strike="noStrike" cap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關聯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FK(</a:t>
                      </a:r>
                      <a:r>
                        <a:rPr lang="en" sz="900" u="none" strike="noStrike" cap="none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 u="none" strike="noStrike" cap="none"/>
                        <a:t>)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category_id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商品分類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"電子產品", "食品" 等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name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商品名稱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最長 255 字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582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description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商品敘述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TEXT（</a:t>
                      </a:r>
                      <a:r>
                        <a:rPr lang="en" sz="900" u="none" strike="noStrike" cap="none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 u="none" strike="noStrike" cap="none"/>
                        <a:t>）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582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price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商品價格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最多可儲存 10 位數字，其中有 2 位是小數位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stock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庫存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integer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image_url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照片連結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created_at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時間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建立時間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  <a:tr h="40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updated_at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時間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更新時間</a:t>
                      </a:r>
                      <a:endParaRPr sz="9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418" name="Google Shape;418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500" dirty="0" err="1" smtClean="0"/>
              <a:t>CartController</a:t>
            </a:r>
            <a:r>
              <a:rPr lang="zh-TW" altLang="en-US" sz="2500" dirty="0" smtClean="0"/>
              <a:t>獲取購物車</a:t>
            </a:r>
            <a:endParaRPr lang="zh-TW" altLang="en-US" sz="25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@</a:t>
            </a:r>
            <a:r>
              <a:rPr lang="en-US" altLang="zh-TW" dirty="0" err="1">
                <a:solidFill>
                  <a:schemeClr val="tx1"/>
                </a:solidFill>
              </a:rPr>
              <a:t>RequestMapping</a:t>
            </a:r>
            <a:r>
              <a:rPr lang="en-US" altLang="zh-TW" dirty="0">
                <a:solidFill>
                  <a:schemeClr val="tx1"/>
                </a:solidFill>
              </a:rPr>
              <a:t>("/</a:t>
            </a:r>
            <a:r>
              <a:rPr lang="en-US" altLang="zh-TW" dirty="0" err="1">
                <a:solidFill>
                  <a:schemeClr val="tx1"/>
                </a:solidFill>
              </a:rPr>
              <a:t>api</a:t>
            </a:r>
            <a:r>
              <a:rPr lang="en-US" altLang="zh-TW" dirty="0">
                <a:solidFill>
                  <a:schemeClr val="tx1"/>
                </a:solidFill>
              </a:rPr>
              <a:t>/cart")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@</a:t>
            </a:r>
            <a:r>
              <a:rPr lang="en-US" altLang="zh-TW" dirty="0" err="1">
                <a:solidFill>
                  <a:schemeClr val="tx1"/>
                </a:solidFill>
              </a:rPr>
              <a:t>GetMapping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public </a:t>
            </a:r>
            <a:r>
              <a:rPr lang="en-US" altLang="zh-TW" dirty="0" err="1">
                <a:solidFill>
                  <a:schemeClr val="tx1"/>
                </a:solidFill>
              </a:rPr>
              <a:t>ResponseEntity</a:t>
            </a:r>
            <a:r>
              <a:rPr lang="en-US" altLang="zh-TW" dirty="0">
                <a:solidFill>
                  <a:schemeClr val="tx1"/>
                </a:solidFill>
              </a:rPr>
              <a:t>&lt;?&gt; </a:t>
            </a:r>
            <a:r>
              <a:rPr lang="en-US" altLang="zh-TW" dirty="0" err="1">
                <a:solidFill>
                  <a:schemeClr val="tx1"/>
                </a:solidFill>
              </a:rPr>
              <a:t>getMyCart</a:t>
            </a:r>
            <a:r>
              <a:rPr lang="en-US" altLang="zh-TW" dirty="0">
                <a:solidFill>
                  <a:schemeClr val="tx1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try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</a:t>
            </a:r>
            <a:r>
              <a:rPr lang="zh-TW" altLang="en-US" dirty="0" smtClean="0">
                <a:solidFill>
                  <a:schemeClr val="tx1"/>
                </a:solidFill>
              </a:rPr>
              <a:t>       </a:t>
            </a:r>
            <a:r>
              <a:rPr lang="en-US" altLang="zh-TW" dirty="0" smtClean="0">
                <a:solidFill>
                  <a:schemeClr val="tx1"/>
                </a:solidFill>
              </a:rPr>
              <a:t>//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>
                <a:solidFill>
                  <a:schemeClr val="tx1"/>
                </a:solidFill>
              </a:rPr>
              <a:t>) Service </a:t>
            </a:r>
            <a:r>
              <a:rPr lang="zh-TW" altLang="en-US" dirty="0">
                <a:solidFill>
                  <a:schemeClr val="tx1"/>
                </a:solidFill>
              </a:rPr>
              <a:t>直接回傳 </a:t>
            </a:r>
            <a:r>
              <a:rPr lang="en-US" altLang="zh-TW" dirty="0">
                <a:solidFill>
                  <a:schemeClr val="tx1"/>
                </a:solidFill>
              </a:rPr>
              <a:t>VO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zh-TW" altLang="en-US" dirty="0" smtClean="0">
                <a:solidFill>
                  <a:schemeClr val="tx1"/>
                </a:solidFill>
              </a:rPr>
              <a:t>     </a:t>
            </a:r>
            <a:r>
              <a:rPr lang="en-US" altLang="zh-TW" dirty="0" err="1" smtClean="0">
                <a:solidFill>
                  <a:schemeClr val="tx1"/>
                </a:solidFill>
              </a:rPr>
              <a:t>CartResponseVO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cartVO</a:t>
            </a:r>
            <a:r>
              <a:rPr lang="en-US" altLang="zh-TW" dirty="0">
                <a:solidFill>
                  <a:schemeClr val="tx1"/>
                </a:solidFill>
              </a:rPr>
              <a:t> = </a:t>
            </a:r>
            <a:r>
              <a:rPr lang="en-US" altLang="zh-TW" dirty="0" err="1">
                <a:solidFill>
                  <a:schemeClr val="tx1"/>
                </a:solidFill>
              </a:rPr>
              <a:t>cartService.getMyCart</a:t>
            </a:r>
            <a:r>
              <a:rPr lang="en-US" altLang="zh-TW" dirty="0">
                <a:solidFill>
                  <a:schemeClr val="tx1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</a:t>
            </a:r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// 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>
                <a:solidFill>
                  <a:schemeClr val="tx1"/>
                </a:solidFill>
              </a:rPr>
              <a:t>) Controller </a:t>
            </a:r>
            <a:r>
              <a:rPr lang="zh-TW" altLang="en-US" dirty="0">
                <a:solidFill>
                  <a:schemeClr val="tx1"/>
                </a:solidFill>
              </a:rPr>
              <a:t>不再需要轉換</a:t>
            </a: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		</a:t>
            </a:r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return </a:t>
            </a:r>
            <a:r>
              <a:rPr lang="en-US" altLang="zh-TW" dirty="0" err="1">
                <a:solidFill>
                  <a:schemeClr val="tx1"/>
                </a:solidFill>
              </a:rPr>
              <a:t>ResponseEntity.ok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cartVO</a:t>
            </a:r>
            <a:r>
              <a:rPr lang="en-US" altLang="zh-TW" dirty="0">
                <a:solidFill>
                  <a:schemeClr val="tx1"/>
                </a:solidFill>
              </a:rPr>
              <a:t>);</a:t>
            </a: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 catch (</a:t>
            </a:r>
            <a:r>
              <a:rPr lang="en-US" altLang="zh-TW" dirty="0" err="1">
                <a:solidFill>
                  <a:schemeClr val="tx1"/>
                </a:solidFill>
              </a:rPr>
              <a:t>AccessDeniedException</a:t>
            </a:r>
            <a:r>
              <a:rPr lang="en-US" altLang="zh-TW" dirty="0">
                <a:solidFill>
                  <a:schemeClr val="tx1"/>
                </a:solidFill>
              </a:rPr>
              <a:t> e)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</a:t>
            </a:r>
            <a:r>
              <a:rPr lang="zh-TW" altLang="en-US" dirty="0" smtClean="0">
                <a:solidFill>
                  <a:schemeClr val="tx1"/>
                </a:solidFill>
              </a:rPr>
              <a:t>                        </a:t>
            </a:r>
            <a:r>
              <a:rPr lang="en-US" altLang="zh-TW" dirty="0" smtClean="0">
                <a:solidFill>
                  <a:schemeClr val="tx1"/>
                </a:solidFill>
              </a:rPr>
              <a:t>return </a:t>
            </a:r>
            <a:r>
              <a:rPr lang="en-US" altLang="zh-TW" dirty="0" err="1" smtClean="0">
                <a:solidFill>
                  <a:schemeClr val="tx1"/>
                </a:solidFill>
              </a:rPr>
              <a:t>ResponseEntity.status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en-US" altLang="zh-TW" dirty="0" err="1" smtClean="0">
                <a:solidFill>
                  <a:schemeClr val="tx1"/>
                </a:solidFill>
              </a:rPr>
              <a:t>HttpStatus.FORBIDDEN</a:t>
            </a:r>
            <a:r>
              <a:rPr lang="en-US" altLang="zh-TW" dirty="0">
                <a:solidFill>
                  <a:schemeClr val="tx1"/>
                </a:solidFill>
              </a:rPr>
              <a:t>).body(</a:t>
            </a:r>
            <a:r>
              <a:rPr lang="en-US" altLang="zh-TW" dirty="0" err="1">
                <a:solidFill>
                  <a:schemeClr val="tx1"/>
                </a:solidFill>
              </a:rPr>
              <a:t>e.getMessage</a:t>
            </a:r>
            <a:r>
              <a:rPr lang="en-US" altLang="zh-TW" dirty="0">
                <a:solidFill>
                  <a:schemeClr val="tx1"/>
                </a:solidFill>
              </a:rPr>
              <a:t>());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}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6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/>
              <a:t>/</a:t>
            </a:r>
            <a:r>
              <a:rPr lang="zh-TW" altLang="en-US" dirty="0" smtClean="0"/>
              <a:t>更新商品到購物</a:t>
            </a:r>
            <a:r>
              <a:rPr lang="zh-TW" altLang="en-US" dirty="0"/>
              <a:t>車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@</a:t>
            </a:r>
            <a:r>
              <a:rPr lang="en-US" altLang="zh-TW" dirty="0" err="1">
                <a:solidFill>
                  <a:schemeClr val="tx1"/>
                </a:solidFill>
              </a:rPr>
              <a:t>PostMapping</a:t>
            </a:r>
            <a:r>
              <a:rPr lang="en-US" altLang="zh-TW" dirty="0">
                <a:solidFill>
                  <a:schemeClr val="tx1"/>
                </a:solidFill>
              </a:rPr>
              <a:t>("/items")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public </a:t>
            </a:r>
            <a:r>
              <a:rPr lang="en-US" altLang="zh-TW" dirty="0" err="1">
                <a:solidFill>
                  <a:schemeClr val="tx1"/>
                </a:solidFill>
              </a:rPr>
              <a:t>ResponseEntity</a:t>
            </a:r>
            <a:r>
              <a:rPr lang="en-US" altLang="zh-TW" dirty="0">
                <a:solidFill>
                  <a:schemeClr val="tx1"/>
                </a:solidFill>
              </a:rPr>
              <a:t>&lt;?&gt; </a:t>
            </a:r>
            <a:r>
              <a:rPr lang="en-US" altLang="zh-TW" dirty="0" err="1">
                <a:solidFill>
                  <a:schemeClr val="tx1"/>
                </a:solidFill>
              </a:rPr>
              <a:t>addOrUpdateItemInMyCart</a:t>
            </a:r>
            <a:r>
              <a:rPr lang="en-US" altLang="zh-TW" dirty="0">
                <a:solidFill>
                  <a:schemeClr val="tx1"/>
                </a:solidFill>
              </a:rPr>
              <a:t>(@Valid @</a:t>
            </a:r>
            <a:r>
              <a:rPr lang="en-US" altLang="zh-TW" dirty="0" err="1">
                <a:solidFill>
                  <a:schemeClr val="tx1"/>
                </a:solidFill>
              </a:rPr>
              <a:t>RequestBody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AddCartItemRequestVO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requestVO</a:t>
            </a:r>
            <a:r>
              <a:rPr lang="en-US" altLang="zh-TW" dirty="0">
                <a:solidFill>
                  <a:schemeClr val="tx1"/>
                </a:solidFill>
              </a:rPr>
              <a:t>) {</a:t>
            </a: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try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// (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>
                <a:solidFill>
                  <a:schemeClr val="tx1"/>
                </a:solidFill>
              </a:rPr>
              <a:t>) Service </a:t>
            </a:r>
            <a:r>
              <a:rPr lang="zh-TW" altLang="en-US" dirty="0">
                <a:solidFill>
                  <a:schemeClr val="tx1"/>
                </a:solidFill>
              </a:rPr>
              <a:t>直接回傳 </a:t>
            </a:r>
            <a:r>
              <a:rPr lang="en-US" altLang="zh-TW" dirty="0">
                <a:solidFill>
                  <a:schemeClr val="tx1"/>
                </a:solidFill>
              </a:rPr>
              <a:t>VO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</a:t>
            </a:r>
            <a:r>
              <a:rPr lang="en-US" altLang="zh-TW" dirty="0" err="1">
                <a:solidFill>
                  <a:schemeClr val="tx1"/>
                </a:solidFill>
              </a:rPr>
              <a:t>CartResponseVO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updatedCartVO</a:t>
            </a:r>
            <a:r>
              <a:rPr lang="en-US" altLang="zh-TW" dirty="0">
                <a:solidFill>
                  <a:schemeClr val="tx1"/>
                </a:solidFill>
              </a:rPr>
              <a:t> = </a:t>
            </a:r>
            <a:r>
              <a:rPr lang="en-US" altLang="zh-TW" dirty="0" err="1">
                <a:solidFill>
                  <a:schemeClr val="tx1"/>
                </a:solidFill>
              </a:rPr>
              <a:t>cartService.addOrUpdateItemInMyCart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requestVO</a:t>
            </a:r>
            <a:r>
              <a:rPr lang="en-US" altLang="zh-TW" dirty="0">
                <a:solidFill>
                  <a:schemeClr val="tx1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// (</a:t>
            </a:r>
            <a:r>
              <a:rPr lang="zh-TW" altLang="en-US" dirty="0">
                <a:solidFill>
                  <a:schemeClr val="tx1"/>
                </a:solidFill>
              </a:rPr>
              <a:t>修改</a:t>
            </a:r>
            <a:r>
              <a:rPr lang="en-US" altLang="zh-TW" dirty="0">
                <a:solidFill>
                  <a:schemeClr val="tx1"/>
                </a:solidFill>
              </a:rPr>
              <a:t>) Controller </a:t>
            </a:r>
            <a:r>
              <a:rPr lang="zh-TW" altLang="en-US" dirty="0">
                <a:solidFill>
                  <a:schemeClr val="tx1"/>
                </a:solidFill>
              </a:rPr>
              <a:t>不再需要轉換</a:t>
            </a: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			</a:t>
            </a:r>
            <a:r>
              <a:rPr lang="en-US" altLang="zh-TW" dirty="0">
                <a:solidFill>
                  <a:schemeClr val="tx1"/>
                </a:solidFill>
              </a:rPr>
              <a:t>return </a:t>
            </a:r>
            <a:r>
              <a:rPr lang="en-US" altLang="zh-TW" dirty="0" err="1">
                <a:solidFill>
                  <a:schemeClr val="tx1"/>
                </a:solidFill>
              </a:rPr>
              <a:t>ResponseEntity.ok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updatedCartVO</a:t>
            </a:r>
            <a:r>
              <a:rPr lang="en-US" altLang="zh-TW" dirty="0">
                <a:solidFill>
                  <a:schemeClr val="tx1"/>
                </a:solidFill>
              </a:rPr>
              <a:t>);</a:t>
            </a: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 catch (</a:t>
            </a:r>
            <a:r>
              <a:rPr lang="en-US" altLang="zh-TW" dirty="0" err="1">
                <a:solidFill>
                  <a:schemeClr val="tx1"/>
                </a:solidFill>
              </a:rPr>
              <a:t>AccessDeniedException</a:t>
            </a:r>
            <a:r>
              <a:rPr lang="en-US" altLang="zh-TW" dirty="0">
                <a:solidFill>
                  <a:schemeClr val="tx1"/>
                </a:solidFill>
              </a:rPr>
              <a:t> e)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return </a:t>
            </a:r>
            <a:r>
              <a:rPr lang="en-US" altLang="zh-TW" dirty="0" err="1">
                <a:solidFill>
                  <a:schemeClr val="tx1"/>
                </a:solidFill>
              </a:rPr>
              <a:t>ResponseEntity.status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HttpStatus.FORBIDDEN</a:t>
            </a:r>
            <a:r>
              <a:rPr lang="en-US" altLang="zh-TW" dirty="0">
                <a:solidFill>
                  <a:schemeClr val="tx1"/>
                </a:solidFill>
              </a:rPr>
              <a:t>).body(</a:t>
            </a:r>
            <a:r>
              <a:rPr lang="en-US" altLang="zh-TW" dirty="0" err="1">
                <a:solidFill>
                  <a:schemeClr val="tx1"/>
                </a:solidFill>
              </a:rPr>
              <a:t>e.getMessage</a:t>
            </a:r>
            <a:r>
              <a:rPr lang="en-US" altLang="zh-TW" dirty="0">
                <a:solidFill>
                  <a:schemeClr val="tx1"/>
                </a:solidFill>
              </a:rPr>
              <a:t>());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 catch (</a:t>
            </a:r>
            <a:r>
              <a:rPr lang="en-US" altLang="zh-TW" dirty="0" err="1">
                <a:solidFill>
                  <a:schemeClr val="tx1"/>
                </a:solidFill>
              </a:rPr>
              <a:t>EntityNotFoundException</a:t>
            </a:r>
            <a:r>
              <a:rPr lang="en-US" altLang="zh-TW" dirty="0">
                <a:solidFill>
                  <a:schemeClr val="tx1"/>
                </a:solidFill>
              </a:rPr>
              <a:t> e)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return </a:t>
            </a:r>
            <a:r>
              <a:rPr lang="en-US" altLang="zh-TW" dirty="0" err="1">
                <a:solidFill>
                  <a:schemeClr val="tx1"/>
                </a:solidFill>
              </a:rPr>
              <a:t>ResponseEntity.status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HttpStatus.NOT_FOUND</a:t>
            </a:r>
            <a:r>
              <a:rPr lang="en-US" altLang="zh-TW" dirty="0">
                <a:solidFill>
                  <a:schemeClr val="tx1"/>
                </a:solidFill>
              </a:rPr>
              <a:t>).body(</a:t>
            </a:r>
            <a:r>
              <a:rPr lang="en-US" altLang="zh-TW" dirty="0" err="1">
                <a:solidFill>
                  <a:schemeClr val="tx1"/>
                </a:solidFill>
              </a:rPr>
              <a:t>e.getMessage</a:t>
            </a:r>
            <a:r>
              <a:rPr lang="en-US" altLang="zh-TW" dirty="0">
                <a:solidFill>
                  <a:schemeClr val="tx1"/>
                </a:solidFill>
              </a:rPr>
              <a:t>());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 catch (Exception e) {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// (</a:t>
            </a:r>
            <a:r>
              <a:rPr lang="zh-TW" altLang="en-US" dirty="0">
                <a:solidFill>
                  <a:schemeClr val="tx1"/>
                </a:solidFill>
              </a:rPr>
              <a:t>關鍵 </a:t>
            </a:r>
            <a:r>
              <a:rPr lang="en-US" altLang="zh-TW" dirty="0">
                <a:solidFill>
                  <a:schemeClr val="tx1"/>
                </a:solidFill>
              </a:rPr>
              <a:t>- </a:t>
            </a:r>
            <a:r>
              <a:rPr lang="zh-TW" altLang="en-US" dirty="0">
                <a:solidFill>
                  <a:schemeClr val="tx1"/>
                </a:solidFill>
              </a:rPr>
              <a:t>除錯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// </a:t>
            </a:r>
            <a:r>
              <a:rPr lang="zh-TW" altLang="en-US" dirty="0">
                <a:solidFill>
                  <a:schemeClr val="tx1"/>
                </a:solidFill>
              </a:rPr>
              <a:t>我們把你要求的「除錯」</a:t>
            </a:r>
            <a:r>
              <a:rPr lang="en-US" altLang="zh-TW" dirty="0">
                <a:solidFill>
                  <a:schemeClr val="tx1"/>
                </a:solidFill>
              </a:rPr>
              <a:t>log </a:t>
            </a:r>
            <a:r>
              <a:rPr lang="zh-TW" altLang="en-US" dirty="0">
                <a:solidFill>
                  <a:schemeClr val="tx1"/>
                </a:solidFill>
              </a:rPr>
              <a:t>加到這裡</a:t>
            </a: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			</a:t>
            </a:r>
            <a:r>
              <a:rPr lang="en-US" altLang="zh-TW" dirty="0" err="1">
                <a:solidFill>
                  <a:schemeClr val="tx1"/>
                </a:solidFill>
              </a:rPr>
              <a:t>logger.error</a:t>
            </a:r>
            <a:r>
              <a:rPr lang="en-US" altLang="zh-TW" dirty="0">
                <a:solidFill>
                  <a:schemeClr val="tx1"/>
                </a:solidFill>
              </a:rPr>
              <a:t>("!!! [</a:t>
            </a:r>
            <a:r>
              <a:rPr lang="en-US" altLang="zh-TW" dirty="0" err="1">
                <a:solidFill>
                  <a:schemeClr val="tx1"/>
                </a:solidFill>
              </a:rPr>
              <a:t>CartController</a:t>
            </a:r>
            <a:r>
              <a:rPr lang="en-US" altLang="zh-TW" dirty="0">
                <a:solidFill>
                  <a:schemeClr val="tx1"/>
                </a:solidFill>
              </a:rPr>
              <a:t>] </a:t>
            </a:r>
            <a:r>
              <a:rPr lang="zh-TW" altLang="en-US" dirty="0">
                <a:solidFill>
                  <a:schemeClr val="tx1"/>
                </a:solidFill>
              </a:rPr>
              <a:t>捕捉到未預期的錯誤 </a:t>
            </a:r>
            <a:r>
              <a:rPr lang="en-US" altLang="zh-TW" dirty="0">
                <a:solidFill>
                  <a:schemeClr val="tx1"/>
                </a:solidFill>
              </a:rPr>
              <a:t>!!!", e);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	return </a:t>
            </a:r>
            <a:r>
              <a:rPr lang="en-US" altLang="zh-TW" dirty="0" err="1">
                <a:solidFill>
                  <a:schemeClr val="tx1"/>
                </a:solidFill>
              </a:rPr>
              <a:t>ResponseEntity.status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-US" altLang="zh-TW" dirty="0" err="1">
                <a:solidFill>
                  <a:schemeClr val="tx1"/>
                </a:solidFill>
              </a:rPr>
              <a:t>HttpStatus.BAD_REQUEST</a:t>
            </a:r>
            <a:r>
              <a:rPr lang="en-US" altLang="zh-TW" dirty="0">
                <a:solidFill>
                  <a:schemeClr val="tx1"/>
                </a:solidFill>
              </a:rPr>
              <a:t>).body(</a:t>
            </a:r>
            <a:r>
              <a:rPr lang="en-US" altLang="zh-TW" dirty="0" err="1">
                <a:solidFill>
                  <a:schemeClr val="tx1"/>
                </a:solidFill>
              </a:rPr>
              <a:t>e.getMessage</a:t>
            </a:r>
            <a:r>
              <a:rPr lang="en-US" altLang="zh-TW" dirty="0">
                <a:solidFill>
                  <a:schemeClr val="tx1"/>
                </a:solidFill>
              </a:rPr>
              <a:t>());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}</a:t>
            </a:r>
          </a:p>
          <a:p>
            <a:pPr marL="11430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}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0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WalletController 功能簡介</a:t>
            </a:r>
            <a:endParaRPr/>
          </a:p>
        </p:txBody>
      </p:sp>
      <p:sp>
        <p:nvSpPr>
          <p:cNvPr id="477" name="Google Shape;477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"/topup"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		// </a:t>
            </a:r>
            <a:r>
              <a:rPr lang="en" sz="1100" b="1">
                <a:solidFill>
                  <a:srgbClr val="0000FF"/>
                </a:solidFill>
                <a:highlight>
                  <a:srgbClr val="FFFFFF"/>
                </a:highlight>
              </a:rPr>
              <a:t>POST /api/wallet/topup</a:t>
            </a:r>
            <a:endParaRPr sz="11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topUpMyWallet(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TopUpRequestVO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取得錢包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加值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儲存變更錢包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JPA建立交易紀錄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將紀錄存到後端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/>
              <a:t>回傳更新後的錢包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ECPayController - 產生訂單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80" title="Screenshot from 2025-11-26 19-11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350" y="1017725"/>
            <a:ext cx="56007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0"/>
          <p:cNvSpPr txBox="1"/>
          <p:nvPr/>
        </p:nvSpPr>
        <p:spPr>
          <a:xfrm>
            <a:off x="311700" y="101772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功能：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從資料庫抓取購物車與計算總金額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0" name="Google Shape;520;p80" title="Screenshot from 2025-11-26 19-14-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31300"/>
            <a:ext cx="7277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ECPayController - 產生訂單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57400" cy="15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將綠界API需要的參數值準備好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81" title="Screenshot from 2025-11-26 20-23-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1758750"/>
            <a:ext cx="4037000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 title="Screenshot from 2025-11-26 20-37-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" y="2845000"/>
            <a:ext cx="50292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ECPayController - 產生訂單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4" name="Google Shape;534;p82"/>
          <p:cNvSpPr txBox="1">
            <a:spLocks noGrp="1"/>
          </p:cNvSpPr>
          <p:nvPr>
            <p:ph type="body" idx="1"/>
          </p:nvPr>
        </p:nvSpPr>
        <p:spPr>
          <a:xfrm>
            <a:off x="202725" y="3008125"/>
            <a:ext cx="17877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產生訂單(表單)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＆送出表單給綠界</a:t>
            </a:r>
            <a:endParaRPr/>
          </a:p>
        </p:txBody>
      </p:sp>
      <p:pic>
        <p:nvPicPr>
          <p:cNvPr id="535" name="Google Shape;535;p82" title="Screenshot from 2025-11-26 20-41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00" y="3008125"/>
            <a:ext cx="6739801" cy="186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2" title="Screenshot from 2025-11-26 20-43-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525" y="1017725"/>
            <a:ext cx="58959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2863800" cy="13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防止回傳回來的表單被竄改：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CheckMacValue 是 SHA-256 雜湊產生的簽章，不能還原，不能反解原文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100468"/>
            <a:ext cx="887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首頁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首頁預設會顯示角色分流畫面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點擊角色後進入登入/註冊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      (選擇管理員則只有登入)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1480" y="386818"/>
            <a:ext cx="2853175" cy="208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709" y="2723324"/>
            <a:ext cx="2506638" cy="224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3264" y="2723323"/>
            <a:ext cx="2621953" cy="224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39285"/>
            </a:pPr>
            <a:r>
              <a:rPr lang="en" sz="2500" dirty="0">
                <a:sym typeface="Courier New"/>
              </a:rPr>
              <a:t>NotifyController</a:t>
            </a:r>
            <a:r>
              <a:rPr lang="en" sz="2500" dirty="0"/>
              <a:t> - 付款接收</a:t>
            </a:r>
            <a:endParaRPr sz="2500" dirty="0"/>
          </a:p>
        </p:txBody>
      </p:sp>
      <p:sp>
        <p:nvSpPr>
          <p:cNvPr id="543" name="Google Shape;543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("/notify")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String receiveNotify(HttpServletRequest request) throws UnsupportedEncodingException {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會解析回傳的參數，驗證簽章，檢查交易狀態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39285"/>
            </a:pPr>
            <a:r>
              <a:rPr lang="en" sz="2500" dirty="0">
                <a:sym typeface="Courier New"/>
              </a:rPr>
              <a:t>NotifyController - 將回傳的購物清單存回資料庫 </a:t>
            </a:r>
            <a:endParaRPr sz="2500" dirty="0"/>
          </a:p>
        </p:txBody>
      </p:sp>
      <p:sp>
        <p:nvSpPr>
          <p:cNvPr id="549" name="Google Shape;549;p84"/>
          <p:cNvSpPr txBox="1">
            <a:spLocks noGrp="1"/>
          </p:cNvSpPr>
          <p:nvPr>
            <p:ph type="body" idx="1"/>
          </p:nvPr>
        </p:nvSpPr>
        <p:spPr>
          <a:xfrm>
            <a:off x="311700" y="11597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程式：</a:t>
            </a:r>
            <a:endParaRPr sz="1400">
              <a:solidFill>
                <a:srgbClr val="0000F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private String processOrder(Map&lt;String, String&gt; params) {</a:t>
            </a:r>
            <a:endParaRPr sz="1400">
              <a:solidFill>
                <a:srgbClr val="43434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找到買家購物車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驗證總金額是否正確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拆分訂單、扣庫存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賣家錢包入帳 (因為綠界代收了)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5. 不扣買家錢包餘額 (因為是外部付款)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提供參數：</a:t>
            </a:r>
            <a:endParaRPr sz="1400">
              <a:solidFill>
                <a:srgbClr val="0000F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 id, 總金額, 訂單號</a:t>
            </a:r>
            <a:endParaRPr sz="14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/>
          <p:nvPr/>
        </p:nvSpPr>
        <p:spPr>
          <a:xfrm>
            <a:off x="505691" y="652464"/>
            <a:ext cx="7924800" cy="1415355"/>
          </a:xfrm>
          <a:prstGeom prst="rect">
            <a:avLst/>
          </a:prstGeom>
          <a:solidFill>
            <a:srgbClr val="DBEAFE"/>
          </a:solidFill>
          <a:ln>
            <a:noFill/>
          </a:ln>
          <a:effectLst>
            <a:outerShdw blurRad="76200" dist="19050" dir="5400000" algn="bl" rotWithShape="0">
              <a:srgbClr val="000000">
                <a:alpha val="11764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7"/>
          <p:cNvSpPr/>
          <p:nvPr/>
        </p:nvSpPr>
        <p:spPr>
          <a:xfrm>
            <a:off x="603504" y="-1518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本地開發環境設定重點 - Ngrok 外網穿透</a:t>
            </a:r>
            <a:endParaRPr sz="2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87"/>
          <p:cNvSpPr/>
          <p:nvPr/>
        </p:nvSpPr>
        <p:spPr>
          <a:xfrm>
            <a:off x="879729" y="791103"/>
            <a:ext cx="742264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⚠️ 重要提示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87"/>
          <p:cNvSpPr/>
          <p:nvPr/>
        </p:nvSpPr>
        <p:spPr>
          <a:xfrm>
            <a:off x="879729" y="995892"/>
            <a:ext cx="72771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lang="en" sz="1350" b="1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綠界回調 URL 不能使用 localhost！</a:t>
            </a:r>
            <a:r>
              <a:rPr lang="en" sz="135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必須使用公開可訪問的網址，本地開發環境使用 Ngrok 建立外網穿透隧道</a:t>
            </a:r>
            <a:endParaRPr sz="13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7"/>
          <p:cNvSpPr/>
          <p:nvPr/>
        </p:nvSpPr>
        <p:spPr>
          <a:xfrm>
            <a:off x="505691" y="2226395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🌐 Ngrok 設定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87"/>
          <p:cNvSpPr/>
          <p:nvPr/>
        </p:nvSpPr>
        <p:spPr>
          <a:xfrm>
            <a:off x="505691" y="2652735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下載並安裝 Ngrok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執行：</a:t>
            </a:r>
            <a:r>
              <a:rPr lang="en" sz="1350" b="1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ngrok http 8080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取得公開 URL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lang="en" sz="120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格式：</a:t>
            </a:r>
            <a:r>
              <a:rPr lang="en" sz="1350" b="0" i="0" u="none" strike="noStrike" cap="none" dirty="0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https://xxxxx.ngrok-free.dev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7"/>
          <p:cNvSpPr/>
          <p:nvPr/>
        </p:nvSpPr>
        <p:spPr>
          <a:xfrm>
            <a:off x="4865994" y="2238174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⚙️ 配置範例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87"/>
          <p:cNvSpPr/>
          <p:nvPr/>
        </p:nvSpPr>
        <p:spPr>
          <a:xfrm>
            <a:off x="4865994" y="2543846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Char char="•"/>
            </a:pPr>
            <a:r>
              <a:rPr lang="en" sz="1350" b="1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application.properties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lang="en" sz="1350" b="0" i="0" u="none" strike="noStrike" cap="none" dirty="0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ecpay.return.url=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lang="en" sz="1350" b="0" i="0" u="none" strike="noStrike" cap="none" dirty="0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https://gayla-unbriefed-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lang="en" sz="1350" b="0" i="0" u="none" strike="noStrike" cap="none" dirty="0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unreluctantly.ngrok-free.dev/notify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87"/>
          <p:cNvSpPr/>
          <p:nvPr/>
        </p:nvSpPr>
        <p:spPr>
          <a:xfrm>
            <a:off x="603504" y="3699644"/>
            <a:ext cx="7461504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✅ 測試流程</a:t>
            </a:r>
            <a:endParaRPr sz="1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87"/>
          <p:cNvSpPr/>
          <p:nvPr/>
        </p:nvSpPr>
        <p:spPr>
          <a:xfrm>
            <a:off x="603504" y="4037433"/>
            <a:ext cx="73152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lang="en" sz="1350" b="0" i="0" u="none" strike="noStrike" cap="none" dirty="0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啟動 Ngrok → 更新 application.properties 配置 → 重啟 Spring Boot 應用 → 完成綠界支付流程測試 → 生產環境時更改為真實域名</a:t>
            </a:r>
            <a:endParaRPr sz="13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424" name="Google Shape;424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900" i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sz="900" i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sz="900" i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sz="900" i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sz="900" i="1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6216"/>
              <a:buNone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25" name="Google Shape;425;p67" title="Screenshot from 2025-11-25 20-43-0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432" name="Google Shape;432;p68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433" name="Google Shape;433;p68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流程說明：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此 API 不需要 Request Body，它會自動從 Token 抓取買家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/**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 從 Token 中解析出「使用者名稱 (Email)」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 JwtUtil.java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*/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public String extractUsername(String token) {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return extractClaim(token, Claims::getSubject);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}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儲存「訂單」, (因為 cascade = ALL, 這會「同時」儲存所有 OrderItemPO)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OrderPO savedOrder = orderDAO.save(newOrder);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為了不要有recursion造成stackoverflow(不斷循環查詢造成記憶體爆掉), 要設定成"LAZY"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OrderPO (JAP entity) : 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9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@OneToMany</a:t>
            </a: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mappedBy = "order",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cascade = CascadeType.</a:t>
            </a:r>
            <a:r>
              <a:rPr lang="en" sz="9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fetch = FetchType.</a:t>
            </a:r>
            <a:r>
              <a:rPr lang="en" sz="900" b="0" i="1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LAZY</a:t>
            </a: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// (關鍵) 必須是 LAZY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orphanRemoval = true</a:t>
            </a:r>
            <a:endParaRPr sz="9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)</a:t>
            </a:r>
            <a:endParaRPr sz="10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/>
        </p:nvSpPr>
        <p:spPr>
          <a:xfrm>
            <a:off x="311700" y="3159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查詢單筆訂單（含明細）：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9"/>
          <p:cNvSpPr txBox="1"/>
          <p:nvPr/>
        </p:nvSpPr>
        <p:spPr>
          <a:xfrm>
            <a:off x="311700" y="859300"/>
            <a:ext cx="59634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rgbClr val="64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@GetMapping</a:t>
            </a: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 b="1" i="0" u="none" strike="noStrike" cap="none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"/me/{orderId}"</a:t>
            </a: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			// GET : /api/orders/me/{orderId}</a:t>
            </a:r>
            <a:endParaRPr sz="1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200" b="1" i="0" u="none" strike="noStrike" cap="none">
                <a:solidFill>
                  <a:srgbClr val="7F00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ResponseEntity&lt;?&gt; getMyOrderDetails(</a:t>
            </a:r>
            <a:r>
              <a:rPr lang="en" sz="1200" b="1" i="0" u="none" strike="noStrike" cap="none">
                <a:solidFill>
                  <a:srgbClr val="64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@PathVariable</a:t>
            </a: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Long </a:t>
            </a:r>
            <a:r>
              <a:rPr lang="en" sz="1200" b="1" i="0" u="none" strike="noStrike" cap="none">
                <a:solidFill>
                  <a:srgbClr val="6A3E3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orderId</a:t>
            </a:r>
            <a:r>
              <a:rPr lang="en" sz="12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根據訂單編號查詢單筆訂單。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• 預設會包含訂單明細，如果你想保留明細給前端查閱，這樣設計是可以的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OrderItem實體類別</a:t>
            </a:r>
            <a:endParaRPr/>
          </a:p>
        </p:txBody>
      </p:sp>
      <p:sp>
        <p:nvSpPr>
          <p:cNvPr id="445" name="Google Shape;44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0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@Entity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3F7F5F"/>
                </a:solidFill>
                <a:highlight>
                  <a:srgbClr val="FFFFFF"/>
                </a:highlight>
              </a:rPr>
              <a:t>// (關鍵) 絕對不要用 @Data</a:t>
            </a:r>
            <a:endParaRPr sz="12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@Setter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@NoArgsConstructor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@ToString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@EqualsAndHashCode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OrderItemPO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@Id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@GeneratedValue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(strategy = GenerationType.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IDENTITY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orderItemId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false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true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2162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ProductPO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product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/>
          </a:p>
        </p:txBody>
      </p:sp>
      <p:sp>
        <p:nvSpPr>
          <p:cNvPr id="446" name="Google Shape;446;p70"/>
          <p:cNvSpPr txBox="1"/>
          <p:nvPr/>
        </p:nvSpPr>
        <p:spPr>
          <a:xfrm>
            <a:off x="5892000" y="1152475"/>
            <a:ext cx="29403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因為 </a:t>
            </a:r>
            <a:r>
              <a:rPr lang="en" sz="1100" b="1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會自動產生 ToString / Equals / HashCode，導致 Lazy Loading、雙向關係、Hibernate Proxy 全部炸掉。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只要是 JPA Entity，一律：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不用 </a:t>
            </a:r>
            <a:r>
              <a:rPr lang="en" sz="11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br>
              <a:rPr lang="en" sz="1100" b="0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用 Getter、Setter + 有控制的 ToString、Equals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資料庫Order_items和Orders關聯性</a:t>
            </a:r>
            <a:endParaRPr/>
          </a:p>
        </p:txBody>
      </p:sp>
      <p:sp>
        <p:nvSpPr>
          <p:cNvPr id="452" name="Google Shape;452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Order_items是「訂單項目」的資料表，用來記錄每張訂單中包含了哪些商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品,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每一筆Order_items資料中會包含一個Order_id欄位，指向Orders資料表中的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id欄位</a:t>
            </a:r>
            <a:endParaRPr/>
          </a:p>
        </p:txBody>
      </p:sp>
      <p:pic>
        <p:nvPicPr>
          <p:cNvPr id="453" name="Google Shape;453;p71" title="螢幕擷取畫面 2025-11-26 11374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70" y="3026057"/>
            <a:ext cx="5986316" cy="2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SellerOrderController 功能簡介 </a:t>
            </a:r>
            <a:endParaRPr/>
          </a:p>
        </p:txBody>
      </p:sp>
      <p:sp>
        <p:nvSpPr>
          <p:cNvPr id="459" name="Google Shape;459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查詢 ”賣家” 收到的所有訂單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GET </a:t>
            </a:r>
            <a:r>
              <a:rPr lang="en" sz="1200" b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http://localhost:8080/api/seller/orders/me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 @RestController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"/api/seller/orders"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SellerOrderController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流程說明: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驗證是否為賣家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根據users table的user id(關聯到orders 的seller id)找出此賣家下的所有訂單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為了不要有recursion造成stackoverflow(不斷循環查詢造成記憶體爆掉), OrderPO要設定成"LAZY"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465" name="Google Shape;465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買家評論: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@RestController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"/api/ratings"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POST貼上評論: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RatingController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createRating(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CreateRatingRequestVO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try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1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 RatingResponseVO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newRating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lang="en" sz="1100" b="1">
                <a:solidFill>
                  <a:srgbClr val="0000C0"/>
                </a:solidFill>
                <a:highlight>
                  <a:srgbClr val="D4D4D4"/>
                </a:highlight>
              </a:rPr>
              <a:t>ratingService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.createRating(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 sz="1100"/>
              <a:t>取得訂單明細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76904"/>
              <a:buNone/>
            </a:pPr>
            <a:r>
              <a:rPr lang="en" sz="1100"/>
              <a:t>JAP儲存評價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6628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註冊系統</a:t>
            </a:r>
            <a:endParaRPr b="1"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078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輸入電子郵件後按下[獲取驗證碼]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驗證碼會傳送到郵箱裡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     (後端Console也能看到)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02" y="2397549"/>
            <a:ext cx="3074504" cy="16715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227" y="1240577"/>
            <a:ext cx="2353057" cy="37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780671" y="502795"/>
            <a:ext cx="2954655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輸入驗證碼跟基本資料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註冊完成後會跳回首頁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471" name="Google Shape;47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 b="1">
                <a:solidFill>
                  <a:schemeClr val="dk1"/>
                </a:solidFill>
              </a:rPr>
              <a:t>買家(登入買家)的所有評論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GET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/api/ratings/me</a:t>
            </a:r>
            <a:endParaRPr sz="12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"/me"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getMyRatings() {</a:t>
            </a:r>
            <a:endParaRPr sz="1100" b="1">
              <a:solidFill>
                <a:srgbClr val="7F0055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修改評論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PUT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/api/ratings/{ratingId}</a:t>
            </a:r>
            <a:endParaRPr sz="1200"/>
          </a:p>
          <a:p>
            <a:pPr marL="25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@PutMapping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"/{ratingId}"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updateMyRating(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取得評價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100"/>
              <a:t>更新欄位</a:t>
            </a:r>
            <a:endParaRPr sz="11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AdminUserController – 管理員後台會員管理 API</a:t>
            </a:r>
            <a:endParaRPr sz="20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3" name="Google Shape;48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42" y="617197"/>
            <a:ext cx="3638267" cy="27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297" y="3360377"/>
            <a:ext cx="3991795" cy="17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6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 /api/admin/users：管理員查看所有會員清單（買家＋賣家）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 /api/admin/users/{userId}：依 userId 查單一會員詳細資料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DELETE /api/admin/users/{userId}：呼叫 AdminUserService 刪除或停用會員帳號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報表  AdminReportController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41" y="678780"/>
            <a:ext cx="3906300" cy="142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41" y="2106600"/>
            <a:ext cx="3669877" cy="253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407" y="678780"/>
            <a:ext cx="3487928" cy="18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7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GET /api/admin/reports/summary?period=WEEK|QUARTER：取得周報／季報營運摘要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GET /api/admin/reports/financial：取得營收、訂單數、平均客單價等財務統計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Controller 只負責接收 period 等參數，實際統計邏輯交給 AdminReportService</a:t>
            </a:r>
            <a:endParaRPr sz="1400" b="0" i="0" u="none" strike="noStrike" cap="non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500" name="Google Shape;500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本專案，整合前端與後端技術，實作會員登入、商品展示、購物車、訂單管理等功能。前端使用HTML、JavaScript建構互動式介面，並串接後端RESTful API。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後端則採用Spring Boot 搭配JWT 驗證與資料庫(MySQL)，實現完整的帳號驗證與訂單資料管理，本專案展示了前後端分離商城系統。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串接綠界第三方金流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32796" y="54086"/>
            <a:ext cx="15038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重設密碼</a:t>
            </a:r>
            <a:endParaRPr b="1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點選[忘記密碼]，輸入Email按下發送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點選郵件裡的連結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輸入新密碼就可以完成重設了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1878" y="155296"/>
            <a:ext cx="2642566" cy="21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252" y="1877178"/>
            <a:ext cx="2980807" cy="14027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7820" y="2932507"/>
            <a:ext cx="2220981" cy="216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81558"/>
            <a:ext cx="17357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登入系統</a:t>
            </a:r>
            <a:endParaRPr b="1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輸入您的帳號密碼，例如：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帳號：b1@gmail.com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密碼：a1234567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按下「登入」按鈕後，進入商城首頁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6578" y="778753"/>
            <a:ext cx="3180425" cy="35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2392</Words>
  <Application>Microsoft Office PowerPoint</Application>
  <PresentationFormat>如螢幕大小 (16:9)</PresentationFormat>
  <Paragraphs>635</Paragraphs>
  <Slides>73</Slides>
  <Notes>71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82" baseType="lpstr">
      <vt:lpstr>Courier New</vt:lpstr>
      <vt:lpstr>Calibri</vt:lpstr>
      <vt:lpstr>Roboto Mono</vt:lpstr>
      <vt:lpstr>Noto Sans Symbols</vt:lpstr>
      <vt:lpstr>Microsoft YaHei</vt:lpstr>
      <vt:lpstr>Arial</vt:lpstr>
      <vt:lpstr>DFKai-SB</vt:lpstr>
      <vt:lpstr>Microsoft JhengHei</vt:lpstr>
      <vt:lpstr>Simple Light</vt:lpstr>
      <vt:lpstr>專案名稱: 全端電商平台</vt:lpstr>
      <vt:lpstr>大綱</vt:lpstr>
      <vt:lpstr>專案介紹</vt:lpstr>
      <vt:lpstr>使用案例（Use Case）</vt:lpstr>
      <vt:lpstr>系統功能說明</vt:lpstr>
      <vt:lpstr>首頁</vt:lpstr>
      <vt:lpstr>註冊系統</vt:lpstr>
      <vt:lpstr>重設密碼</vt:lpstr>
      <vt:lpstr>登入系統</vt:lpstr>
      <vt:lpstr>商城首頁</vt:lpstr>
      <vt:lpstr>管理購物車</vt:lpstr>
      <vt:lpstr>結帳</vt:lpstr>
      <vt:lpstr>建立訂單</vt:lpstr>
      <vt:lpstr>商品評價</vt:lpstr>
      <vt:lpstr>查詢歷史訂單</vt:lpstr>
      <vt:lpstr>賣家商店</vt:lpstr>
      <vt:lpstr>帳戶管理</vt:lpstr>
      <vt:lpstr>賣家訂單紀錄</vt:lpstr>
      <vt:lpstr>評價紀錄</vt:lpstr>
      <vt:lpstr>資料庫模型圖</vt:lpstr>
      <vt:lpstr>資料庫模型圖說明 - 使用者 &amp; 認證 (User &amp; Auth) </vt:lpstr>
      <vt:lpstr>商品 &amp; 分類 (Product &amp; Catalog)</vt:lpstr>
      <vt:lpstr>購物車 &amp; 訂單 (Cart &amp; Order) </vt:lpstr>
      <vt:lpstr>金流 &amp; 帳戶 (Wallet &amp; Finance)</vt:lpstr>
      <vt:lpstr>前端程式</vt:lpstr>
      <vt:lpstr>API 呼叫流程整理</vt:lpstr>
      <vt:lpstr>前端畫面區塊程式</vt:lpstr>
      <vt:lpstr>前端畫面區塊程式</vt:lpstr>
      <vt:lpstr>登入功能</vt:lpstr>
      <vt:lpstr>顯示商品</vt:lpstr>
      <vt:lpstr>加入購物車</vt:lpstr>
      <vt:lpstr>購物車更新</vt:lpstr>
      <vt:lpstr>handleCheckout（）提交訂單功能</vt:lpstr>
      <vt:lpstr>renderCart 顯示訂單清單</vt:lpstr>
      <vt:lpstr>fetchOrderDetails(orderId) - 顯示特定訂單詳細資料</vt:lpstr>
      <vt:lpstr>renderProductRatings - 買家評價</vt:lpstr>
      <vt:lpstr>fetchMyProducts - 賣家商品</vt:lpstr>
      <vt:lpstr>fetchMyBankAccount/fetchMyWallet - 賣家帳戶 </vt:lpstr>
      <vt:lpstr>fetchMySellerOrders() 獲取我(賣家)的所有訂單</vt:lpstr>
      <vt:lpstr>fetchMyRatings - 賣家評價</vt:lpstr>
      <vt:lpstr>PowerPoint 簡報</vt:lpstr>
      <vt:lpstr>PowerPoint 簡報</vt:lpstr>
      <vt:lpstr>PowerPoint 簡報</vt:lpstr>
      <vt:lpstr>PowerPoint 簡報</vt:lpstr>
      <vt:lpstr>PowerPoint 簡報</vt:lpstr>
      <vt:lpstr>後端架構概述</vt:lpstr>
      <vt:lpstr>JWT 驗證與帳號 - JwtUtil </vt:lpstr>
      <vt:lpstr>PowerPoint 簡報</vt:lpstr>
      <vt:lpstr>PowerPoint 簡報</vt:lpstr>
      <vt:lpstr>AuthController 功能簡介</vt:lpstr>
      <vt:lpstr>登入驗證API - AuthController</vt:lpstr>
      <vt:lpstr>Product 實體類別</vt:lpstr>
      <vt:lpstr>ProductController</vt:lpstr>
      <vt:lpstr>CartController獲取購物車</vt:lpstr>
      <vt:lpstr>新增/更新商品到購物車</vt:lpstr>
      <vt:lpstr>WalletController 功能簡介</vt:lpstr>
      <vt:lpstr>ECPayController - 產生訂單 </vt:lpstr>
      <vt:lpstr>ECPayController - 產生訂單 </vt:lpstr>
      <vt:lpstr>ECPayController - 產生訂單 </vt:lpstr>
      <vt:lpstr>NotifyController - 付款接收</vt:lpstr>
      <vt:lpstr>NotifyController - 將回傳的購物清單存回資料庫 </vt:lpstr>
      <vt:lpstr>PowerPoint 簡報</vt:lpstr>
      <vt:lpstr>Order 實體類別</vt:lpstr>
      <vt:lpstr>OrderController功能簡介</vt:lpstr>
      <vt:lpstr>PowerPoint 簡報</vt:lpstr>
      <vt:lpstr>OrderItem實體類別</vt:lpstr>
      <vt:lpstr>資料庫Order_items和Orders關聯性</vt:lpstr>
      <vt:lpstr>SellerOrderController 功能簡介 </vt:lpstr>
      <vt:lpstr>RatingController 功能簡介</vt:lpstr>
      <vt:lpstr>RatingController 功能簡介</vt:lpstr>
      <vt:lpstr>PowerPoint 簡報</vt:lpstr>
      <vt:lpstr>PowerPoint 簡報</vt:lpstr>
      <vt:lpstr>結論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專案名稱: 全端電商平台</dc:title>
  <cp:lastModifiedBy>User</cp:lastModifiedBy>
  <cp:revision>3</cp:revision>
  <dcterms:modified xsi:type="dcterms:W3CDTF">2025-11-26T16:18:30Z</dcterms:modified>
</cp:coreProperties>
</file>